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5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Online  Art Gallery</a:t>
            </a:r>
            <a:br>
              <a:rPr lang="en-IN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59914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IN" b="1" dirty="0"/>
              <a:t>Presented By </a:t>
            </a:r>
            <a:r>
              <a:rPr lang="en-IN" dirty="0"/>
              <a:t>:-</a:t>
            </a:r>
          </a:p>
          <a:p>
            <a:pPr algn="ctr"/>
            <a:r>
              <a:rPr lang="en-IN" dirty="0" err="1"/>
              <a:t>Kariya</a:t>
            </a:r>
            <a:r>
              <a:rPr lang="en-IN" dirty="0"/>
              <a:t> </a:t>
            </a:r>
            <a:r>
              <a:rPr lang="en-IN" dirty="0" err="1"/>
              <a:t>Kartik</a:t>
            </a:r>
            <a:r>
              <a:rPr lang="en-IN" dirty="0"/>
              <a:t> 201506100110065</a:t>
            </a:r>
          </a:p>
          <a:p>
            <a:pPr algn="ctr"/>
            <a:r>
              <a:rPr lang="en-IN" dirty="0"/>
              <a:t>Jariwala Karan 201506100110070</a:t>
            </a:r>
          </a:p>
          <a:p>
            <a:pPr algn="ctr"/>
            <a:r>
              <a:rPr lang="en-IN" b="1" dirty="0"/>
              <a:t>Group Number</a:t>
            </a:r>
            <a:r>
              <a:rPr lang="en-IN" dirty="0"/>
              <a:t> :-</a:t>
            </a:r>
          </a:p>
          <a:p>
            <a:pPr algn="ctr"/>
            <a:r>
              <a:rPr lang="en-IN" dirty="0"/>
              <a:t>32</a:t>
            </a:r>
          </a:p>
          <a:p>
            <a:pPr algn="ctr"/>
            <a:r>
              <a:rPr lang="en-IN" b="1" dirty="0"/>
              <a:t>Project Guide </a:t>
            </a:r>
            <a:r>
              <a:rPr lang="en-IN" dirty="0"/>
              <a:t>:-</a:t>
            </a:r>
          </a:p>
          <a:p>
            <a:pPr algn="ctr"/>
            <a:r>
              <a:rPr lang="en-IN" dirty="0" err="1"/>
              <a:t>Mr.</a:t>
            </a:r>
            <a:r>
              <a:rPr lang="en-IN" dirty="0"/>
              <a:t> </a:t>
            </a:r>
            <a:r>
              <a:rPr lang="en-IN" dirty="0" err="1"/>
              <a:t>Sapan</a:t>
            </a:r>
            <a:r>
              <a:rPr lang="en-IN" dirty="0"/>
              <a:t> </a:t>
            </a:r>
            <a:r>
              <a:rPr lang="en-IN" dirty="0" err="1"/>
              <a:t>Naik</a:t>
            </a:r>
            <a:endParaRPr lang="en-IN" dirty="0"/>
          </a:p>
          <a:p>
            <a:pPr algn="ctr"/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Non-Functional Requirements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4307"/>
          </a:xfrm>
        </p:spPr>
        <p:txBody>
          <a:bodyPr>
            <a:normAutofit/>
          </a:bodyPr>
          <a:lstStyle/>
          <a:p>
            <a:pPr fontAlgn="base"/>
            <a:r>
              <a:rPr lang="en-IN" b="1" dirty="0"/>
              <a:t>Download</a:t>
            </a:r>
            <a:r>
              <a:rPr lang="en-IN" dirty="0"/>
              <a:t> </a:t>
            </a:r>
            <a:r>
              <a:rPr lang="en-IN" b="1" dirty="0"/>
              <a:t>Disable</a:t>
            </a:r>
            <a:r>
              <a:rPr lang="en-IN" dirty="0"/>
              <a:t> :-</a:t>
            </a:r>
          </a:p>
          <a:p>
            <a:pPr lvl="1" fontAlgn="base"/>
            <a:r>
              <a:rPr lang="en-IN" dirty="0"/>
              <a:t>Customer, artist and admin can not download any art file.</a:t>
            </a:r>
          </a:p>
          <a:p>
            <a:pPr fontAlgn="base"/>
            <a:r>
              <a:rPr lang="en-IN" b="1" dirty="0"/>
              <a:t>Encryption</a:t>
            </a:r>
            <a:r>
              <a:rPr lang="en-IN" dirty="0"/>
              <a:t> :-</a:t>
            </a:r>
          </a:p>
          <a:p>
            <a:pPr lvl="1" fontAlgn="base"/>
            <a:r>
              <a:rPr lang="en-IN" dirty="0"/>
              <a:t>All the private details will be stored after applying MD5 encryption algorithm.</a:t>
            </a:r>
          </a:p>
          <a:p>
            <a:pPr fontAlgn="base"/>
            <a:r>
              <a:rPr lang="en-IN" b="1" dirty="0"/>
              <a:t>Mail </a:t>
            </a:r>
            <a:r>
              <a:rPr lang="en-IN" dirty="0"/>
              <a:t>:-</a:t>
            </a:r>
          </a:p>
          <a:p>
            <a:pPr lvl="1" fontAlgn="base"/>
            <a:r>
              <a:rPr lang="en-IN" dirty="0"/>
              <a:t>Mail for successful registration and for successful purchase.</a:t>
            </a:r>
          </a:p>
          <a:p>
            <a:pPr fontAlgn="base"/>
            <a:r>
              <a:rPr lang="en-IN" b="1" dirty="0"/>
              <a:t>SMS</a:t>
            </a:r>
            <a:r>
              <a:rPr lang="en-IN" dirty="0"/>
              <a:t> :-</a:t>
            </a:r>
          </a:p>
          <a:p>
            <a:pPr lvl="1" fontAlgn="base"/>
            <a:r>
              <a:rPr lang="en-IN" dirty="0"/>
              <a:t>SMS for Payment Successfully Done.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083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Non-Functional Requirements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4307"/>
          </a:xfrm>
        </p:spPr>
        <p:txBody>
          <a:bodyPr>
            <a:normAutofit/>
          </a:bodyPr>
          <a:lstStyle/>
          <a:p>
            <a:pPr fontAlgn="base"/>
            <a:r>
              <a:rPr lang="en-IN" b="1" dirty="0"/>
              <a:t>Ratings</a:t>
            </a:r>
            <a:r>
              <a:rPr lang="en-IN" dirty="0"/>
              <a:t>:-</a:t>
            </a:r>
          </a:p>
          <a:p>
            <a:pPr lvl="1" fontAlgn="base"/>
            <a:r>
              <a:rPr lang="en-IN" dirty="0"/>
              <a:t>Customers can give their ratings to different arts and artists.</a:t>
            </a:r>
          </a:p>
        </p:txBody>
      </p:sp>
    </p:spTree>
    <p:extLst>
      <p:ext uri="{BB962C8B-B14F-4D97-AF65-F5344CB8AC3E}">
        <p14:creationId xmlns:p14="http://schemas.microsoft.com/office/powerpoint/2010/main" val="96015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Modules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IN" dirty="0"/>
              <a:t>Registration</a:t>
            </a:r>
          </a:p>
          <a:p>
            <a:pPr fontAlgn="base"/>
            <a:r>
              <a:rPr lang="en-IN" dirty="0"/>
              <a:t>Admin</a:t>
            </a:r>
          </a:p>
          <a:p>
            <a:pPr fontAlgn="base"/>
            <a:r>
              <a:rPr lang="en-IN" dirty="0"/>
              <a:t>Manage Artists</a:t>
            </a:r>
          </a:p>
          <a:p>
            <a:pPr fontAlgn="base"/>
            <a:r>
              <a:rPr lang="en-IN" dirty="0"/>
              <a:t>Manage Customers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fontAlgn="base"/>
            <a:r>
              <a:rPr lang="en-IN" dirty="0"/>
              <a:t>Manage Artist Profile</a:t>
            </a:r>
          </a:p>
          <a:p>
            <a:pPr fontAlgn="base"/>
            <a:r>
              <a:rPr lang="en-IN" dirty="0"/>
              <a:t>Gallery</a:t>
            </a:r>
          </a:p>
          <a:p>
            <a:pPr fontAlgn="base"/>
            <a:r>
              <a:rPr lang="en-IN" dirty="0"/>
              <a:t>Manage Customer Profile</a:t>
            </a:r>
          </a:p>
          <a:p>
            <a:pPr fontAlgn="base"/>
            <a:r>
              <a:rPr lang="en-IN" dirty="0"/>
              <a:t>Shop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320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User Characteristics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861541"/>
              </p:ext>
            </p:extLst>
          </p:nvPr>
        </p:nvGraphicFramePr>
        <p:xfrm>
          <a:off x="1450480" y="2184350"/>
          <a:ext cx="9604374" cy="3030704"/>
        </p:xfrm>
        <a:graphic>
          <a:graphicData uri="http://schemas.openxmlformats.org/drawingml/2006/table">
            <a:tbl>
              <a:tblPr/>
              <a:tblGrid>
                <a:gridCol w="3201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69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Admin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Artist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Customer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 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Registration and Log 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Registration and Log 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9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 artists and customers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 own profile and view others profile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 own profile and view Artists profile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 gallery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gallery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gallery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Shop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 own shop details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shop and Order booking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ratings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ratings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Add,update</a:t>
                      </a: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and view ratings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-495" y="-2833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4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Use Case Diagram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4307"/>
          </a:xfrm>
        </p:spPr>
        <p:txBody>
          <a:bodyPr>
            <a:normAutofit/>
          </a:bodyPr>
          <a:lstStyle/>
          <a:p>
            <a:pPr fontAlgn="base"/>
            <a:r>
              <a:rPr lang="en-IN" dirty="0"/>
              <a:t>Admin</a:t>
            </a:r>
          </a:p>
          <a:p>
            <a:pPr fontAlgn="base"/>
            <a:r>
              <a:rPr lang="en-IN" dirty="0"/>
              <a:t>Artist</a:t>
            </a:r>
          </a:p>
          <a:p>
            <a:pPr fontAlgn="base"/>
            <a:r>
              <a:rPr lang="en-IN" dirty="0"/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56556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Activity Diagram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4307"/>
          </a:xfrm>
        </p:spPr>
        <p:txBody>
          <a:bodyPr>
            <a:normAutofit/>
          </a:bodyPr>
          <a:lstStyle/>
          <a:p>
            <a:pPr fontAlgn="base"/>
            <a:r>
              <a:rPr lang="en-IN" dirty="0"/>
              <a:t>Log In</a:t>
            </a:r>
          </a:p>
          <a:p>
            <a:pPr fontAlgn="base"/>
            <a:r>
              <a:rPr lang="en-IN" dirty="0"/>
              <a:t>Registration</a:t>
            </a:r>
          </a:p>
          <a:p>
            <a:pPr fontAlgn="base"/>
            <a:r>
              <a:rPr lang="en-IN" dirty="0"/>
              <a:t>Manage Artist</a:t>
            </a:r>
          </a:p>
          <a:p>
            <a:pPr fontAlgn="base"/>
            <a:r>
              <a:rPr lang="en-IN" dirty="0"/>
              <a:t>Manage Customer</a:t>
            </a:r>
          </a:p>
          <a:p>
            <a:pPr fontAlgn="base"/>
            <a:r>
              <a:rPr lang="en-IN" dirty="0"/>
              <a:t>Manage Shop</a:t>
            </a:r>
          </a:p>
          <a:p>
            <a:pPr fontAlgn="base"/>
            <a:r>
              <a:rPr lang="en-IN" dirty="0"/>
              <a:t>Manage Gallery</a:t>
            </a:r>
          </a:p>
          <a:p>
            <a:pPr fontAlgn="base"/>
            <a:r>
              <a:rPr lang="en-IN" dirty="0"/>
              <a:t>Order Booking</a:t>
            </a:r>
          </a:p>
        </p:txBody>
      </p:sp>
    </p:spTree>
    <p:extLst>
      <p:ext uri="{BB962C8B-B14F-4D97-AF65-F5344CB8AC3E}">
        <p14:creationId xmlns:p14="http://schemas.microsoft.com/office/powerpoint/2010/main" val="200832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AdqX66wyY3NSv7gzryd60d1wh_EHKPgd9iYw-ECU_5LMzggDbFze4rMmzCfrfvBAwPbEwMbba2lDaarA8QMsNWpxeIaGN38PDufGm3JEG2R_C2eu9w2JWiR5VlRxfZZXnIBxTuA-pG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158" y="-1"/>
            <a:ext cx="5666704" cy="61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867178" y="277415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3200" b="1" dirty="0">
                <a:solidFill>
                  <a:srgbClr val="000000"/>
                </a:solidFill>
                <a:latin typeface="Arial" panose="020B0604020202020204" pitchFamily="34" charset="0"/>
              </a:rPr>
              <a:t>Log In</a:t>
            </a:r>
            <a:endParaRPr lang="en-IN" sz="3200" dirty="0"/>
          </a:p>
          <a:p>
            <a:br>
              <a:rPr lang="en-IN" sz="3200" dirty="0"/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0815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7178" y="277415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3200" b="1" dirty="0"/>
              <a:t>Registration</a:t>
            </a:r>
            <a:endParaRPr lang="en-IN" sz="3200" dirty="0"/>
          </a:p>
          <a:p>
            <a:pPr algn="ctr"/>
            <a:br>
              <a:rPr lang="en-IN" sz="3200" dirty="0"/>
            </a:br>
            <a:endParaRPr lang="en-IN" sz="3200" dirty="0"/>
          </a:p>
        </p:txBody>
      </p:sp>
      <p:pic>
        <p:nvPicPr>
          <p:cNvPr id="4098" name="Picture 2" descr="https://lh5.googleusercontent.com/8TgGiEI8SHjqC1Rl0zUQVx6cGkxUYK0MuIx70JSInKUGYT9qXO1FCug9_z5YflgSkGHj5jjzpxaZua-VLp7jZs_rQXss6xu_6hgpYKjw8cVgRZUJ1JK7YTCc_1D9oSFHurslMsftW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27" y="0"/>
            <a:ext cx="5665676" cy="60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75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7178" y="2774153"/>
            <a:ext cx="43702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Manage</a:t>
            </a:r>
            <a:endParaRPr lang="en-IN" sz="3200" dirty="0"/>
          </a:p>
          <a:p>
            <a:pPr algn="ctr"/>
            <a:r>
              <a:rPr lang="en-IN" sz="3200" b="1" dirty="0"/>
              <a:t>Artist</a:t>
            </a:r>
            <a:endParaRPr lang="en-IN" sz="3200" dirty="0"/>
          </a:p>
          <a:p>
            <a:pPr algn="ctr"/>
            <a:br>
              <a:rPr lang="en-IN" sz="3200" dirty="0"/>
            </a:br>
            <a:endParaRPr lang="en-IN" sz="3200" dirty="0"/>
          </a:p>
        </p:txBody>
      </p:sp>
      <p:pic>
        <p:nvPicPr>
          <p:cNvPr id="5122" name="Picture 2" descr="https://lh4.googleusercontent.com/ku52jawMFHSDDC_72rJFTsIqgoBuThWqAphPM5R8X4jSsWbxVHNtkRM4fhxUpJ0W3zL5FgCiBK1AX7FzjLZAdJUvtSLtycgFzdaO_xB9a_ubleNizW-0fM83Ju5FoBEAcpHyYIxaX_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412" y="0"/>
            <a:ext cx="9254588" cy="6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4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7178" y="2774153"/>
            <a:ext cx="43702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Manage</a:t>
            </a:r>
            <a:endParaRPr lang="en-IN" sz="3200" dirty="0"/>
          </a:p>
          <a:p>
            <a:pPr algn="ctr"/>
            <a:r>
              <a:rPr lang="en-IN" sz="3200" b="1" dirty="0"/>
              <a:t>Customer</a:t>
            </a:r>
            <a:endParaRPr lang="en-IN" sz="3200" dirty="0"/>
          </a:p>
          <a:p>
            <a:pPr algn="ctr"/>
            <a:br>
              <a:rPr lang="en-IN" sz="3200" dirty="0"/>
            </a:br>
            <a:endParaRPr lang="en-IN" sz="3200" dirty="0"/>
          </a:p>
        </p:txBody>
      </p:sp>
      <p:pic>
        <p:nvPicPr>
          <p:cNvPr id="6146" name="Picture 2" descr="https://lh5.googleusercontent.com/Khzc1Mmt7BD8vJSylGONlNlUcfiBU8kTYVLtFurSDrMggWFmMKomwzlP-xEwzZheCB5s1_KKgu2-zRpNc1zvE1-iZiHGirbvPPPu5Y3Z-Bfju9cux_59h8wG6KcFG42ARXY__SsEM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45" y="0"/>
            <a:ext cx="9640955" cy="6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0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Contents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IN" dirty="0"/>
              <a:t>Project Definition</a:t>
            </a:r>
          </a:p>
          <a:p>
            <a:pPr fontAlgn="base"/>
            <a:r>
              <a:rPr lang="en-IN" dirty="0"/>
              <a:t>Project Objective</a:t>
            </a:r>
          </a:p>
          <a:p>
            <a:pPr fontAlgn="base"/>
            <a:r>
              <a:rPr lang="en-IN" dirty="0"/>
              <a:t>Project Scope</a:t>
            </a:r>
          </a:p>
          <a:p>
            <a:pPr fontAlgn="base"/>
            <a:r>
              <a:rPr lang="en-IN" dirty="0"/>
              <a:t>Identification Of Need</a:t>
            </a:r>
          </a:p>
          <a:p>
            <a:pPr fontAlgn="base"/>
            <a:r>
              <a:rPr lang="en-IN" dirty="0"/>
              <a:t>Technology Used</a:t>
            </a:r>
          </a:p>
          <a:p>
            <a:pPr fontAlgn="base"/>
            <a:r>
              <a:rPr lang="en-IN" dirty="0"/>
              <a:t>Functional &amp; Non-Functional Requirements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fontAlgn="base"/>
            <a:r>
              <a:rPr lang="en-IN" dirty="0"/>
              <a:t>Modules</a:t>
            </a:r>
          </a:p>
          <a:p>
            <a:pPr fontAlgn="base"/>
            <a:r>
              <a:rPr lang="en-IN" dirty="0"/>
              <a:t>User Characteristics</a:t>
            </a:r>
          </a:p>
          <a:p>
            <a:pPr fontAlgn="base"/>
            <a:r>
              <a:rPr lang="en-IN" dirty="0"/>
              <a:t>Use Case Diagram </a:t>
            </a:r>
          </a:p>
          <a:p>
            <a:pPr fontAlgn="base"/>
            <a:r>
              <a:rPr lang="en-IN" dirty="0"/>
              <a:t>Activity Diagram</a:t>
            </a:r>
          </a:p>
          <a:p>
            <a:pPr fontAlgn="base"/>
            <a:r>
              <a:rPr lang="en-IN" dirty="0"/>
              <a:t>Data Dictionary</a:t>
            </a:r>
          </a:p>
          <a:p>
            <a:pPr fontAlgn="base"/>
            <a:r>
              <a:rPr lang="en-IN" dirty="0"/>
              <a:t>User Interfaces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623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7178" y="2774153"/>
            <a:ext cx="43702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Manage</a:t>
            </a:r>
            <a:endParaRPr lang="en-IN" sz="3200" dirty="0"/>
          </a:p>
          <a:p>
            <a:pPr algn="ctr"/>
            <a:r>
              <a:rPr lang="en-IN" sz="3200" b="1" dirty="0"/>
              <a:t>Shop</a:t>
            </a:r>
            <a:endParaRPr lang="en-IN" sz="3200" dirty="0"/>
          </a:p>
          <a:p>
            <a:pPr algn="ctr"/>
            <a:br>
              <a:rPr lang="en-IN" sz="3200" dirty="0"/>
            </a:br>
            <a:endParaRPr lang="en-IN" sz="3200" dirty="0"/>
          </a:p>
        </p:txBody>
      </p:sp>
      <p:pic>
        <p:nvPicPr>
          <p:cNvPr id="7170" name="Picture 2" descr="https://lh6.googleusercontent.com/Tjg_0X59QXs8H_IyPJM8W49Th6JYKEHaICNqHUJq6YXV5TEeBxaQcJpgx-v5rlRNthNAZqJteljFWeGtRFX3zeHKQPZ95kdw8QBPynKl1g1IGpN-TvsfMhpWUpHYntW2z1Dl6Zk3BU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592" y="0"/>
            <a:ext cx="9486408" cy="605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27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7178" y="2774153"/>
            <a:ext cx="43702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Manage</a:t>
            </a:r>
            <a:endParaRPr lang="en-IN" sz="3200" dirty="0"/>
          </a:p>
          <a:p>
            <a:pPr algn="ctr"/>
            <a:r>
              <a:rPr lang="en-IN" sz="3200" b="1" dirty="0"/>
              <a:t>Gallery</a:t>
            </a:r>
            <a:endParaRPr lang="en-IN" sz="3200" dirty="0"/>
          </a:p>
          <a:p>
            <a:pPr algn="ctr"/>
            <a:br>
              <a:rPr lang="en-IN" sz="3200" dirty="0"/>
            </a:br>
            <a:endParaRPr lang="en-IN" sz="3200" dirty="0"/>
          </a:p>
        </p:txBody>
      </p:sp>
      <p:pic>
        <p:nvPicPr>
          <p:cNvPr id="8194" name="Picture 2" descr="https://lh6.googleusercontent.com/LWCdl_ThR0wru0KU-NmachnxmQfKgNgm2whcx6DgYzRIThY0noqm9VB2OgtVl_b1jThQgrGz9crEtnzOxgXwWonRGE_INmWfGoH-FWSQ5BfzV7YXhGf-BSxNm5rRlRt9PAXu3BRaG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287" y="0"/>
            <a:ext cx="9666713" cy="611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34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7178" y="2774153"/>
            <a:ext cx="43702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Order</a:t>
            </a:r>
            <a:endParaRPr lang="en-IN" sz="3200" dirty="0"/>
          </a:p>
          <a:p>
            <a:pPr algn="ctr"/>
            <a:r>
              <a:rPr lang="en-IN" sz="3200" b="1" dirty="0"/>
              <a:t>Booking</a:t>
            </a:r>
            <a:endParaRPr lang="en-IN" sz="3200" dirty="0"/>
          </a:p>
          <a:p>
            <a:pPr algn="ctr"/>
            <a:br>
              <a:rPr lang="en-IN" sz="3200" dirty="0"/>
            </a:br>
            <a:endParaRPr lang="en-IN" sz="3200" dirty="0"/>
          </a:p>
        </p:txBody>
      </p:sp>
      <p:pic>
        <p:nvPicPr>
          <p:cNvPr id="9218" name="Picture 2" descr="https://lh3.googleusercontent.com/OfTPgZe0kiBI06RMXsLYBx06YpdVu1DqJJjCZCxOv0rpHQWcIwOE_IWrwOKwKfnUtgQ_neZFzV9ENQlk209_WAr0eM2tCfCUgjsXEGH1mBt1GpriAz0JufUUk9Z1jMwvWhlX7_dx_N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21" y="0"/>
            <a:ext cx="5177307" cy="606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878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/>
              <a:t>Data Dictionary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192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IN" dirty="0"/>
              <a:t>Artist</a:t>
            </a:r>
          </a:p>
          <a:p>
            <a:pPr fontAlgn="base"/>
            <a:r>
              <a:rPr lang="en-IN" dirty="0"/>
              <a:t>Customer</a:t>
            </a:r>
          </a:p>
          <a:p>
            <a:pPr fontAlgn="base"/>
            <a:r>
              <a:rPr lang="en-IN" dirty="0"/>
              <a:t>Country</a:t>
            </a:r>
          </a:p>
          <a:p>
            <a:pPr fontAlgn="base"/>
            <a:r>
              <a:rPr lang="en-IN" dirty="0"/>
              <a:t>State</a:t>
            </a:r>
          </a:p>
          <a:p>
            <a:pPr fontAlgn="base"/>
            <a:r>
              <a:rPr lang="en-IN" dirty="0"/>
              <a:t>City</a:t>
            </a:r>
          </a:p>
          <a:p>
            <a:pPr fontAlgn="base"/>
            <a:r>
              <a:rPr lang="en-IN" dirty="0"/>
              <a:t>Category</a:t>
            </a:r>
          </a:p>
          <a:p>
            <a:pPr fontAlgn="base"/>
            <a:r>
              <a:rPr lang="en-IN" dirty="0"/>
              <a:t>Subject</a:t>
            </a:r>
          </a:p>
          <a:p>
            <a:pPr fontAlgn="base"/>
            <a:r>
              <a:rPr lang="en-IN" dirty="0"/>
              <a:t>Shop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IN" dirty="0"/>
              <a:t>Cart</a:t>
            </a:r>
          </a:p>
          <a:p>
            <a:pPr fontAlgn="base"/>
            <a:r>
              <a:rPr lang="en-IN" dirty="0" err="1"/>
              <a:t>Shop_Order</a:t>
            </a:r>
            <a:endParaRPr lang="en-IN" dirty="0"/>
          </a:p>
          <a:p>
            <a:pPr fontAlgn="base"/>
            <a:r>
              <a:rPr lang="en-IN" dirty="0" err="1"/>
              <a:t>ArtGallery</a:t>
            </a:r>
            <a:endParaRPr lang="en-IN" dirty="0"/>
          </a:p>
          <a:p>
            <a:pPr fontAlgn="base"/>
            <a:r>
              <a:rPr lang="en-IN" dirty="0" err="1"/>
              <a:t>ArtRating</a:t>
            </a:r>
            <a:endParaRPr lang="en-IN" dirty="0"/>
          </a:p>
          <a:p>
            <a:pPr fontAlgn="base"/>
            <a:r>
              <a:rPr lang="en-IN" dirty="0" err="1"/>
              <a:t>ArtistRating</a:t>
            </a:r>
            <a:br>
              <a:rPr lang="en-IN" dirty="0"/>
            </a:b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478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Artist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273605"/>
              </p:ext>
            </p:extLst>
          </p:nvPr>
        </p:nvGraphicFramePr>
        <p:xfrm>
          <a:off x="1451577" y="2004081"/>
          <a:ext cx="9603275" cy="3984594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7931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11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Artist_Id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13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firstname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First name of the artist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13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lastname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Last name of the artist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13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username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Username of the artist for login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13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password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Password of the artist for login</a:t>
                      </a:r>
                      <a:endParaRPr lang="en-IN" sz="1500" dirty="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266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451447"/>
              </p:ext>
            </p:extLst>
          </p:nvPr>
        </p:nvGraphicFramePr>
        <p:xfrm>
          <a:off x="1249254" y="2004081"/>
          <a:ext cx="10028345" cy="4038911"/>
        </p:xfrm>
        <a:graphic>
          <a:graphicData uri="http://schemas.openxmlformats.org/drawingml/2006/table">
            <a:tbl>
              <a:tblPr/>
              <a:tblGrid>
                <a:gridCol w="200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5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5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56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1142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email_Id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Email id of the artist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6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contact_number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Artist contact number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08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date_of_birth 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Artist birth date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6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city_id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City id as reference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6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qrimg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Path of an </a:t>
                      </a:r>
                      <a:r>
                        <a:rPr lang="en-IN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qr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image</a:t>
                      </a:r>
                      <a:endParaRPr lang="en-IN" sz="1500" dirty="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859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550579"/>
              </p:ext>
            </p:extLst>
          </p:nvPr>
        </p:nvGraphicFramePr>
        <p:xfrm>
          <a:off x="1451579" y="1986052"/>
          <a:ext cx="9603275" cy="4056938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3421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60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qrcode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 of qrcode 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40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profile_image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Path of profile image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40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idproof_image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Path of Id proof image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71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legal_name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60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Legal name of an artist as per government id proof</a:t>
                      </a:r>
                      <a:endParaRPr lang="en-IN" sz="1600" dirty="0">
                        <a:effectLst/>
                      </a:endParaRPr>
                    </a:p>
                  </a:txBody>
                  <a:tcPr marL="82056" marR="82056" marT="82056" marB="820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83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117677"/>
              </p:ext>
            </p:extLst>
          </p:nvPr>
        </p:nvGraphicFramePr>
        <p:xfrm>
          <a:off x="1451579" y="2016125"/>
          <a:ext cx="9603275" cy="4026867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2892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street _address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Street address of an artist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state_id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State id as reference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country_id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Country id as reference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zipcode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Zipcode of artist residence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about_me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 about the artist</a:t>
                      </a:r>
                      <a:endParaRPr lang="en-IN" sz="1400" dirty="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302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117967"/>
              </p:ext>
            </p:extLst>
          </p:nvPr>
        </p:nvGraphicFramePr>
        <p:xfrm>
          <a:off x="1451579" y="1970957"/>
          <a:ext cx="9720000" cy="4058782"/>
        </p:xfrm>
        <a:graphic>
          <a:graphicData uri="http://schemas.openxmlformats.org/drawingml/2006/table">
            <a:tbl>
              <a:tblPr/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667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1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education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Education details of an artist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6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artist_googleplus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Link of google+ account of an artist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6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artist_twitter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Link of twitter account of an artist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6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artist_facebook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IN" sz="140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Link of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facebook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account of an artist</a:t>
                      </a:r>
                      <a:endParaRPr lang="en-IN" sz="1400" dirty="0">
                        <a:effectLst/>
                      </a:endParaRPr>
                    </a:p>
                  </a:txBody>
                  <a:tcPr marL="73742" marR="73742" marT="73742" marB="7374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277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953058"/>
              </p:ext>
            </p:extLst>
          </p:nvPr>
        </p:nvGraphicFramePr>
        <p:xfrm>
          <a:off x="1451580" y="1853754"/>
          <a:ext cx="9603275" cy="4202489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4361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03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artist_instagram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Link of instagram account of an artist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81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artist_website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Personal website link of an artist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03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status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Active / Deactive status of an artist account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525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verification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Pending / Approved verification of an artist account</a:t>
                      </a:r>
                      <a:endParaRPr lang="en-IN" sz="1300" dirty="0">
                        <a:effectLst/>
                      </a:endParaRPr>
                    </a:p>
                  </a:txBody>
                  <a:tcPr marL="70747" marR="70747" marT="70747" marB="7074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27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Project Definition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Online Art Gallery is an efficient web application which gives various opportunities to the artists for publishing their artwork. </a:t>
            </a:r>
          </a:p>
          <a:p>
            <a:pPr fontAlgn="base"/>
            <a:r>
              <a:rPr lang="en-IN" dirty="0"/>
              <a:t>System allows artists to upload their artwork in shop.</a:t>
            </a:r>
          </a:p>
          <a:p>
            <a:pPr fontAlgn="base"/>
            <a:r>
              <a:rPr lang="en-IN" dirty="0"/>
              <a:t>Customers can purchase from the shop.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218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Customer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802403"/>
              </p:ext>
            </p:extLst>
          </p:nvPr>
        </p:nvGraphicFramePr>
        <p:xfrm>
          <a:off x="1451577" y="2004081"/>
          <a:ext cx="9603275" cy="3985901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8140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28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Customer_Id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3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Firstname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Firstname of customer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3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Lastname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Lastname of customer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3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Username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Username of the customer for login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3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Password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 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 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Password of customer for login</a:t>
                      </a:r>
                      <a:endParaRPr lang="en-IN" sz="1500" dirty="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962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367270"/>
              </p:ext>
            </p:extLst>
          </p:nvPr>
        </p:nvGraphicFramePr>
        <p:xfrm>
          <a:off x="1451577" y="2004671"/>
          <a:ext cx="9603275" cy="3958808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8144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46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Email_Id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Email id of customer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7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Contact_Number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Contact number of customer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63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Profile_Image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Path of profile image of customer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417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status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Active / </a:t>
                      </a:r>
                      <a:r>
                        <a:rPr lang="en-IN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Deactive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status of an customer account</a:t>
                      </a:r>
                      <a:endParaRPr lang="en-IN" sz="1500" dirty="0">
                        <a:effectLst/>
                      </a:endParaRPr>
                    </a:p>
                  </a:txBody>
                  <a:tcPr marL="78579" marR="78579" marT="78579" marB="7857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676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Country 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518636"/>
              </p:ext>
            </p:extLst>
          </p:nvPr>
        </p:nvGraphicFramePr>
        <p:xfrm>
          <a:off x="1450479" y="2152285"/>
          <a:ext cx="9604375" cy="2525732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1047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5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Country_Id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16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Country_Name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 of the Country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14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State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009086"/>
              </p:ext>
            </p:extLst>
          </p:nvPr>
        </p:nvGraphicFramePr>
        <p:xfrm>
          <a:off x="1450479" y="1971607"/>
          <a:ext cx="9604375" cy="3090722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5851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41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State_Id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2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State_Name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 of the State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2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Country_Id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Country id as a reference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037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City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090934"/>
              </p:ext>
            </p:extLst>
          </p:nvPr>
        </p:nvGraphicFramePr>
        <p:xfrm>
          <a:off x="1450479" y="2057274"/>
          <a:ext cx="9604375" cy="3164082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0547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48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City_Id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48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City_Name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 of the city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57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State_Id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State id as a reference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39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Category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940519"/>
              </p:ext>
            </p:extLst>
          </p:nvPr>
        </p:nvGraphicFramePr>
        <p:xfrm>
          <a:off x="1450479" y="1971607"/>
          <a:ext cx="9604375" cy="2931697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2264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5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Category_Id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5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Category_Name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 of art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2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Status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Activate or Deactivate</a:t>
                      </a:r>
                      <a:endParaRPr lang="en-IN" sz="17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375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Subject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180051"/>
              </p:ext>
            </p:extLst>
          </p:nvPr>
        </p:nvGraphicFramePr>
        <p:xfrm>
          <a:off x="1451579" y="1971607"/>
          <a:ext cx="9604375" cy="3196742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5753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2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Subject_Id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2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Subject_Name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Subject of art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3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Status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Activate or Deactivate</a:t>
                      </a:r>
                      <a:endParaRPr lang="en-IN" sz="17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Subject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692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Shop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441752"/>
              </p:ext>
            </p:extLst>
          </p:nvPr>
        </p:nvGraphicFramePr>
        <p:xfrm>
          <a:off x="1451578" y="1966001"/>
          <a:ext cx="9603275" cy="4103494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107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87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Shop_Id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 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Artist_Id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Foriegn key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Artist id as a reference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2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Art_Title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Title Of an Artwork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Art_File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Path of Image file of an Artwork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64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Art_Category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50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 of an Artwork</a:t>
                      </a:r>
                      <a:endParaRPr lang="en-IN" sz="1500" dirty="0">
                        <a:effectLst/>
                      </a:endParaRPr>
                    </a:p>
                  </a:txBody>
                  <a:tcPr marL="78330" marR="78330" marT="78330" marB="7833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48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968123"/>
              </p:ext>
            </p:extLst>
          </p:nvPr>
        </p:nvGraphicFramePr>
        <p:xfrm>
          <a:off x="1451579" y="1971607"/>
          <a:ext cx="9603275" cy="4044878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5678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Art_Subject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Subject of an Artwork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Year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Year of creation of an Artwork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Art_Mediums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Mediums of an Artwork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Art_Materials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Materials of an Artwork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3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Art_Styles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Styles of an Artwork</a:t>
                      </a:r>
                      <a:endParaRPr lang="en-IN" sz="1400" dirty="0">
                        <a:effectLst/>
                      </a:endParaRPr>
                    </a:p>
                  </a:txBody>
                  <a:tcPr marL="75156" marR="75156" marT="75156" marB="75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333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642138"/>
              </p:ext>
            </p:extLst>
          </p:nvPr>
        </p:nvGraphicFramePr>
        <p:xfrm>
          <a:off x="1451580" y="2016125"/>
          <a:ext cx="9603275" cy="4053371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8542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8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Art_Keyword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Keywords of an Artwork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8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Height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Height of an Artwork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8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Width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Width of an Artwork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8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 of an Artwork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960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Zipcode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Zipcode</a:t>
                      </a:r>
                      <a:r>
                        <a:rPr lang="en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from where Artwork will Dispatch</a:t>
                      </a:r>
                      <a:endParaRPr lang="en-IN" sz="1300" dirty="0">
                        <a:effectLst/>
                      </a:endParaRPr>
                    </a:p>
                  </a:txBody>
                  <a:tcPr marL="71156" marR="71156" marT="71156" marB="7115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Project Objective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Objective of this system is to provide, both the customers and the artists to ease their work of buying and selling of arts.</a:t>
            </a:r>
          </a:p>
          <a:p>
            <a:pPr fontAlgn="base"/>
            <a:r>
              <a:rPr lang="en-IN" dirty="0"/>
              <a:t>All artist’s can promote themselves for their work.</a:t>
            </a:r>
          </a:p>
          <a:p>
            <a:pPr fontAlgn="base"/>
            <a:r>
              <a:rPr lang="en-IN" dirty="0"/>
              <a:t>Through this system it provides income for new artists as well as for the professionals by keeping their art for auction and for shop.</a:t>
            </a:r>
          </a:p>
        </p:txBody>
      </p:sp>
    </p:spTree>
    <p:extLst>
      <p:ext uri="{BB962C8B-B14F-4D97-AF65-F5344CB8AC3E}">
        <p14:creationId xmlns:p14="http://schemas.microsoft.com/office/powerpoint/2010/main" val="2303417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121906"/>
              </p:ext>
            </p:extLst>
          </p:nvPr>
        </p:nvGraphicFramePr>
        <p:xfrm>
          <a:off x="1450479" y="1995130"/>
          <a:ext cx="9604375" cy="3809320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4208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27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Price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Price of an Artwork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27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Shipping_Cost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Shipping cost of an Artwork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27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Total_Amount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amount of an Artwork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27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Uploading date of an Artwork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172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887906"/>
              </p:ext>
            </p:extLst>
          </p:nvPr>
        </p:nvGraphicFramePr>
        <p:xfrm>
          <a:off x="1451578" y="2016125"/>
          <a:ext cx="9603275" cy="4000362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247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9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Street_Address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Street address from where Artwork will Dispatch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82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City_Id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City id as a reference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82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State_Id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State id as a reference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49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Country_Id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30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Country id as a reference</a:t>
                      </a:r>
                      <a:endParaRPr lang="en-IN" sz="1300" dirty="0">
                        <a:effectLst/>
                      </a:endParaRPr>
                    </a:p>
                  </a:txBody>
                  <a:tcPr marL="70286" marR="70286" marT="70286" marB="702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277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Cont...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132137"/>
              </p:ext>
            </p:extLst>
          </p:nvPr>
        </p:nvGraphicFramePr>
        <p:xfrm>
          <a:off x="1450975" y="1971605"/>
          <a:ext cx="9604375" cy="3965368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7608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4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Price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Price of an Artwork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4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Ship_Cost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Shipping cost  of an Artwork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4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Uploading Date of an Artwork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4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Time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Uploading Time of an Artwork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01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Cart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769029"/>
              </p:ext>
            </p:extLst>
          </p:nvPr>
        </p:nvGraphicFramePr>
        <p:xfrm>
          <a:off x="1450479" y="1913467"/>
          <a:ext cx="9604375" cy="3930743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5032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Cart_Id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3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Shop_Id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Shop id as a reference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3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Customer_Id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Customer id as a reference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3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Quantity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Interger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Purchase quantity</a:t>
                      </a:r>
                      <a:endParaRPr lang="en-IN" sz="17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Of an Artwork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-496" y="-205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081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-496" y="-205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191305"/>
              </p:ext>
            </p:extLst>
          </p:nvPr>
        </p:nvGraphicFramePr>
        <p:xfrm>
          <a:off x="1451579" y="1937077"/>
          <a:ext cx="9604375" cy="3125253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4521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99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Total_Price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price of an Artwork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77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Cart_Status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Cart Status for available or not in cart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604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77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Shop_Order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-496" y="-205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604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489442"/>
              </p:ext>
            </p:extLst>
          </p:nvPr>
        </p:nvGraphicFramePr>
        <p:xfrm>
          <a:off x="1451581" y="1992873"/>
          <a:ext cx="9603275" cy="4010360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2271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43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ShopOrder_Id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37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Cart_Id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Cart id as a reference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6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Email_Id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Email id of an Customer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26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Contact_Number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Contact number of Customer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27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Street_Address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Street address at where Artwork will be Deliver</a:t>
                      </a:r>
                      <a:endParaRPr lang="en-IN" sz="1400" dirty="0">
                        <a:effectLst/>
                      </a:endParaRPr>
                    </a:p>
                  </a:txBody>
                  <a:tcPr marL="72289" marR="72289" marT="72289" marB="7228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-1402299" y="0"/>
            <a:ext cx="149967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96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-496" y="-205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604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-1402299" y="0"/>
            <a:ext cx="149967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615300"/>
              </p:ext>
            </p:extLst>
          </p:nvPr>
        </p:nvGraphicFramePr>
        <p:xfrm>
          <a:off x="1451578" y="1987018"/>
          <a:ext cx="9603275" cy="3976460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3152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80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City_Id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City Id as a reference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61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State_Id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State Id as a reference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61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Country_Id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Country Id as a reference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52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Zipcode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Zipcode of entered by customer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Status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40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Tracking status of an Artwork</a:t>
                      </a:r>
                      <a:endParaRPr lang="en-IN" sz="1400" dirty="0">
                        <a:effectLst/>
                      </a:endParaRPr>
                    </a:p>
                  </a:txBody>
                  <a:tcPr marL="71838" marR="71838" marT="71838" marB="7183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-922358" y="0"/>
            <a:ext cx="150910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220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-496" y="-205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604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-1402299" y="0"/>
            <a:ext cx="149967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-922358" y="0"/>
            <a:ext cx="150910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803391"/>
              </p:ext>
            </p:extLst>
          </p:nvPr>
        </p:nvGraphicFramePr>
        <p:xfrm>
          <a:off x="1450479" y="1971606"/>
          <a:ext cx="9604375" cy="3634063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9232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01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Amount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amount will be paid by customer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3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Purchasing Date of an Artwork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3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Time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Purchasing Time of an Artwork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-496" y="-3111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362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ArtGallery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-496" y="-205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604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-1402299" y="0"/>
            <a:ext cx="149967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-922358" y="0"/>
            <a:ext cx="150910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-496" y="-3111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988144"/>
              </p:ext>
            </p:extLst>
          </p:nvPr>
        </p:nvGraphicFramePr>
        <p:xfrm>
          <a:off x="1450479" y="1975266"/>
          <a:ext cx="9604375" cy="3696664"/>
        </p:xfrm>
        <a:graphic>
          <a:graphicData uri="http://schemas.openxmlformats.org/drawingml/2006/table">
            <a:tbl>
              <a:tblPr/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0959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17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ArtGallery_Id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9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File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Path of an gallery image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6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Status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Varchar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70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Activate or Deactivate</a:t>
                      </a:r>
                      <a:endParaRPr lang="en-IN" sz="17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Gallery</a:t>
                      </a:r>
                      <a:endParaRPr lang="en-IN" sz="1700" dirty="0">
                        <a:effectLst/>
                      </a:endParaRPr>
                    </a:p>
                  </a:txBody>
                  <a:tcPr marL="88929" marR="88929" marT="88929" marB="88929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72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ArtRating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-496" y="-205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604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-1402299" y="0"/>
            <a:ext cx="149967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-922358" y="0"/>
            <a:ext cx="150910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-496" y="-3111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089626"/>
              </p:ext>
            </p:extLst>
          </p:nvPr>
        </p:nvGraphicFramePr>
        <p:xfrm>
          <a:off x="1451579" y="1941184"/>
          <a:ext cx="9603275" cy="3982538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7844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5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ArtRating_Id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38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Shop_Id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Shop id as a reference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41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Customer_ Username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Customer username as a reference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38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Ratings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Ratings by the customer</a:t>
                      </a:r>
                      <a:endParaRPr lang="en-IN" sz="1600" dirty="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Rectangle 1"/>
          <p:cNvSpPr>
            <a:spLocks noChangeArrowheads="1"/>
          </p:cNvSpPr>
          <p:nvPr/>
        </p:nvSpPr>
        <p:spPr bwMode="auto">
          <a:xfrm>
            <a:off x="-139911" y="-74941"/>
            <a:ext cx="125580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55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Project Scope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Online art gallery system is only for the art personals as well as for those customers who are passionate about arts.</a:t>
            </a:r>
          </a:p>
          <a:p>
            <a:pPr fontAlgn="base"/>
            <a:r>
              <a:rPr lang="en-IN" dirty="0"/>
              <a:t>Currently this system is limited for India.</a:t>
            </a:r>
          </a:p>
          <a:p>
            <a:pPr fontAlgn="base"/>
            <a:r>
              <a:rPr lang="en-IN" dirty="0"/>
              <a:t>This system does not follow the traditional art categories, instead we bifurcate different types of art based on modern era.</a:t>
            </a:r>
          </a:p>
          <a:p>
            <a:pPr fontAlgn="base"/>
            <a:r>
              <a:rPr lang="en-IN" dirty="0"/>
              <a:t>The system is feasible for visual arts.</a:t>
            </a:r>
          </a:p>
        </p:txBody>
      </p:sp>
    </p:spTree>
    <p:extLst>
      <p:ext uri="{BB962C8B-B14F-4D97-AF65-F5344CB8AC3E}">
        <p14:creationId xmlns:p14="http://schemas.microsoft.com/office/powerpoint/2010/main" val="3210594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ArtistRating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-496" y="-205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604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-1402299" y="0"/>
            <a:ext cx="149967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-922358" y="0"/>
            <a:ext cx="150910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-496" y="-3111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" name="Rectangle 1"/>
          <p:cNvSpPr>
            <a:spLocks noChangeArrowheads="1"/>
          </p:cNvSpPr>
          <p:nvPr/>
        </p:nvSpPr>
        <p:spPr bwMode="auto">
          <a:xfrm>
            <a:off x="-139911" y="-74941"/>
            <a:ext cx="125580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51579" y="1978047"/>
          <a:ext cx="9603275" cy="3449639"/>
        </p:xfrm>
        <a:graphic>
          <a:graphicData uri="http://schemas.openxmlformats.org/drawingml/2006/table">
            <a:tbl>
              <a:tblPr/>
              <a:tblGrid>
                <a:gridCol w="192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2495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Field Name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Datatype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Size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Constrain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Description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7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82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ArtistRating_Id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key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 id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Artist_Id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Foreign key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Artist id as a reference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52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Customer_</a:t>
                      </a:r>
                      <a:endParaRPr lang="en-IN" sz="16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Username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Customer username as a reference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bin"/>
                        </a:rPr>
                        <a:t>Ratings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 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  <a:endParaRPr lang="en-IN" sz="160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Ratings by the customer</a:t>
                      </a:r>
                      <a:endParaRPr lang="en-IN" sz="1600" dirty="0">
                        <a:effectLst/>
                      </a:endParaRPr>
                    </a:p>
                  </a:txBody>
                  <a:tcPr marL="86327" marR="86327" marT="86327" marB="8632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-139911" y="-38078"/>
            <a:ext cx="125580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930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User Interfaces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1115649" y="0"/>
            <a:ext cx="144528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370556" y="0"/>
            <a:ext cx="132117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743186" y="0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7116" y="1971607"/>
            <a:ext cx="148800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1392372" y="0"/>
            <a:ext cx="1497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-824055" y="0"/>
            <a:ext cx="138402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802056" y="0"/>
            <a:ext cx="13796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496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-496" y="-4952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-496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04" y="-4514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-571783" y="-38078"/>
            <a:ext cx="138402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-743186" y="-44518"/>
            <a:ext cx="144247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-1521718" y="0"/>
            <a:ext cx="152356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-496" y="-38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-1615995" y="0"/>
            <a:ext cx="154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0" y="-74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-496" y="-205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604" y="-662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-1402299" y="0"/>
            <a:ext cx="149967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-922358" y="0"/>
            <a:ext cx="150910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-496" y="-3111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" name="Rectangle 1"/>
          <p:cNvSpPr>
            <a:spLocks noChangeArrowheads="1"/>
          </p:cNvSpPr>
          <p:nvPr/>
        </p:nvSpPr>
        <p:spPr bwMode="auto">
          <a:xfrm>
            <a:off x="-139911" y="-74941"/>
            <a:ext cx="125580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-139911" y="-38078"/>
            <a:ext cx="125580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7894" name="Picture 6" descr="https://lh5.googleusercontent.com/s8CsXBYv6LGGbJmw20uzr4ILzAW_Ma2h2qnOhyB6-pkVyFyUy5do4lPZP_APZRIBOCpjcLCeDM1MUW86n1w5x5qoIR9zvqq4i2U7OKmZd-dLju97LWlRhVhg6o8lnOu26E1W630KxW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80" y="2016124"/>
            <a:ext cx="9603274" cy="405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9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https://lh5.googleusercontent.com/3-CDdw66g8uWx2sfSTLe8ro3VyZudy64Yi4GPkQJkto_bS06FqbNB7VsJze-cNBS81GkUVxttGMDsOqOfzUVYca3hDaJdFW6h8pVtAr9IEicxocmeqGV4FNfoVelozIgjMRciVwFj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1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89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s://lh3.googleusercontent.com/V-we4B9E6rp0GCB9Nh22_Tv2PH0pFtngc1LFySzNv6kNAGT5HppRJybvkWulhZKU6UNR0lLkG7nBTnwMgYvIt_hSqZZwl9cLnoXMmsccC8RGRBasgflQ1P3lljr3DKiReCwwsGaOk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3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348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lh6.googleusercontent.com/iYym2vC4PvtYyyXimfeYaGfilTwe4wGv8tRyNb06CicD5J1erCiTY-FP3PSMveZKY3Bg329qoT6gs5X00Y__ZsZq4Hc7L_HMf4FqjS-W_RK33llj9BxSbUyGGAM0iVfC5dZfh4FNIF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062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s://lh6.googleusercontent.com/FlzhMJKE5vIHcknq9tgJ63Tn1chMVhRiyxL-rGKDsDW1poq4MRESzFI-MwJithYERs9UMf9jQCrLhtU3yygr2mzRTOQHSrxZmEZyjJuO4v-vMp8qfV3JkQsyiFAuqQk652dOXS54LP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1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50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s://lh5.googleusercontent.com/qWZrX0IYrY1rCGZr5Ns-er9fkXv4fJJOKMtaxXrSD0aixiDxbjTYrHnEXwqvWIOWOkCQGd1UIT1qXOI7ptPbKCdZusykXYtc_Dmg5_s8viiRjdT7_ScMq3V8_CVROXZwVvI3dQlkJ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984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 descr="https://lh6.googleusercontent.com/kKtZcmocRBi4oim5-NDiUk1o9dKarP1CAwSfNd_Ag9M8A-XaaIhgYEXcSSJ-V_-HtpkB-mKb-it6O-BtZ0go6tkJn-AWFQd_Dgrz82PbaWVUlj6p5WCTNJGq0PeH2YUw6zo4VXFr-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54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s://lh6.googleusercontent.com/1wcb-wYMsuF-SXB8N9moYbO7Xm0hi_Lsmj4gF1YKAgsK9pgBKVvMGcu2hXaRkpFPPitQb5h2-A7RNde2ZdO13y9LUhODXjt69Vp_CHl0bFEGZkZiNtfH-B05TlULJc698JcHPy52sw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0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903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lh4.googleusercontent.com/MHA_-9HUhV-VwdFRHw5ql9vfQ5sRIxJxjvqvThXFl9ROK-yVMQCOC7E9OyRxNtYAQUbIMKiyqVDM3D_6a0bhNfTaeYwPjo2gBImM9DA5jfvnwuf7xxamGfCTZuCWG7Ham0cj2V_J_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7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15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Identification Of Need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/>
              <a:t>Primary need of this system is to sale the artwork online.</a:t>
            </a:r>
          </a:p>
          <a:p>
            <a:pPr fontAlgn="base"/>
            <a:r>
              <a:rPr lang="en-IN" dirty="0"/>
              <a:t>To meet the needs of the artists who could not find the customers easily for their work.</a:t>
            </a:r>
          </a:p>
          <a:p>
            <a:pPr fontAlgn="base"/>
            <a:r>
              <a:rPr lang="en-IN" dirty="0"/>
              <a:t>To save the efforts of customers.</a:t>
            </a:r>
          </a:p>
        </p:txBody>
      </p:sp>
    </p:spTree>
    <p:extLst>
      <p:ext uri="{BB962C8B-B14F-4D97-AF65-F5344CB8AC3E}">
        <p14:creationId xmlns:p14="http://schemas.microsoft.com/office/powerpoint/2010/main" val="2415483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lh4.googleusercontent.com/Mu-Gb1PM_ahd2yr1KYt3E1S_ufbtpE8mEb0F2knyhG0bGl3E7ow_OHU2ZFJ79YhR6zafakpUOKfkFZ3cEi9URStK5t8M3Vlo36PX5PWrn6yKYi8U3vxJRBvgiMcbM4hE3k4wcD1Jp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06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996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s://lh6.googleusercontent.com/lsTdijqmpv890XfV2Nq1AQmzn7ijLjMu39oHMw4fwEfsZtnHkGhXgwx-DSPlrCKnwZ9X0SH-75ILSs_ZM6XeNFfq2E1NRLE9gUj3FN0nl-0kkFauSie4krrgkf90brWgt-mhB_y2t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09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04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s://lh4.googleusercontent.com/vC7ujZZQDP7A8xGL9mVqcihAf6c_WntecMsAWsTr4M3iK9J3IQQ5Ip0ccA-bXzEWwkrlHZmEw-J7cI-V1nJvDsmWLtqvFbO1Og1s1NiWtCCNM-xue_YNK1aSjMHq4E5uC5zQjLfRiU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06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s://lh6.googleusercontent.com/kpiKcZE3V_izt8HyezITBAwYGYjVHlSGHT3ynjN1ih_i2_yB6Cl0gm9B8oNj2O_FOZ3bdvQvx6C0u9Fheljg71lYJUx5TpvpIngcA2Nlk3DA4_UKlgdaDs9w-uyCrh6u8w9sEyeZui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335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s://lh6.googleusercontent.com/hObQnMg5Qrf3Q9oyjFEc7vTZ5LCyhvJdKdhfd4NF2sxrOqVhsGrcvPq97SfyWh9b_CP812xsTUNuCBZYGRd1oErHKVH1QpuvAF43KGGwZY2JiK-86aV94PZSsNSVrOAvm-0egW-sPW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3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94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s://lh6.googleusercontent.com/HUdWOtKVsH4DmcorrbNAXpvYcHJOq-4oavjw1_3B285PeJrnP2Hdk9scEO20OHpGILi4pd2UGpUMZ-BeVJUZ-naDR-JdsruM5d7ZUAAEhNIx58YcppHLBJyk2xT46R-TDKZXODW3Cx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0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94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s://lh3.googleusercontent.com/a29hpxHy7QKOMieojvF60aA3tqKNa93hqL8ZnsRxuwG7A4eycIn04-MckLTibN7zgg0v8Pl7tsDCzVa6pgvxwhK22lDTKo9Ku13-GPRJirlMKyZlLAMqqWpbGqh0sF4bworkqhNdGJ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57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s://lh5.googleusercontent.com/zmta6dwcfZUZlkunMCUgR6N5EXckBatL1otBuSYzEW5BWNfpG7bEfGX-7yFd-l8p--8aPCbV1FbsISpa2hwLdQWBQWKonbqgPKlfQXkorMlXjQvpVPUryUSKbORspMeCVryw_E9wET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11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82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s://lh3.googleusercontent.com/1QpC15O-ykmrehlqiVweCXE8kQVoZiNBwqFBvGap6G2obXpadptNiqJYUYblvfcrxnxvSrBWc7C7WsnrG9ly1gyZdZbXKCo2nIO-9NBbFQVRqE1qEZCwyvvJD_Hk9XB_P6IkA9OFL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10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37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s://lh5.googleusercontent.com/DA-Qec4OAaqJXPDQU24fyhLKJALLljovUU8-o5gZ22TiScev08l0jvcrpRKYgyCZQttHeenZGpBGcODp5i8m4gG37gX8Wy9r6RRzNhXOi7Eq9hTzfRFAK4iH2pWR0DH8gMViCwL-TK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10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Technology Used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IN" b="1" dirty="0"/>
              <a:t>Back End</a:t>
            </a:r>
            <a:r>
              <a:rPr lang="en-IN" dirty="0"/>
              <a:t> :-</a:t>
            </a:r>
          </a:p>
          <a:p>
            <a:pPr lvl="1" fontAlgn="base"/>
            <a:r>
              <a:rPr lang="en-IN" dirty="0"/>
              <a:t>PHP</a:t>
            </a:r>
          </a:p>
          <a:p>
            <a:pPr lvl="1" fontAlgn="base"/>
            <a:r>
              <a:rPr lang="en-IN" dirty="0"/>
              <a:t>Apache</a:t>
            </a:r>
          </a:p>
          <a:p>
            <a:pPr fontAlgn="base"/>
            <a:r>
              <a:rPr lang="en-IN" b="1" dirty="0"/>
              <a:t>Front End</a:t>
            </a:r>
            <a:r>
              <a:rPr lang="en-IN" dirty="0"/>
              <a:t> :-</a:t>
            </a:r>
          </a:p>
          <a:p>
            <a:pPr lvl="1" fontAlgn="base"/>
            <a:r>
              <a:rPr lang="en-IN" dirty="0"/>
              <a:t>HTML</a:t>
            </a:r>
          </a:p>
          <a:p>
            <a:pPr lvl="1" fontAlgn="base"/>
            <a:r>
              <a:rPr lang="en-IN" dirty="0"/>
              <a:t>CSS</a:t>
            </a:r>
          </a:p>
          <a:p>
            <a:pPr fontAlgn="base"/>
            <a:r>
              <a:rPr lang="en-IN" b="1" dirty="0"/>
              <a:t>Tools :-</a:t>
            </a:r>
          </a:p>
          <a:p>
            <a:pPr lvl="1" fontAlgn="base"/>
            <a:r>
              <a:rPr lang="en-IN" dirty="0" err="1"/>
              <a:t>NetBeans</a:t>
            </a:r>
            <a:endParaRPr lang="en-IN" dirty="0"/>
          </a:p>
          <a:p>
            <a:pPr lvl="1" fontAlgn="base"/>
            <a:r>
              <a:rPr lang="en-IN" dirty="0" err="1"/>
              <a:t>UmLet</a:t>
            </a:r>
            <a:endParaRPr lang="en-IN" dirty="0"/>
          </a:p>
          <a:p>
            <a:pPr fontAlgn="base"/>
            <a:r>
              <a:rPr lang="en-IN" b="1" dirty="0"/>
              <a:t>Database :-</a:t>
            </a:r>
          </a:p>
          <a:p>
            <a:pPr lvl="1" fontAlgn="base"/>
            <a:r>
              <a:rPr lang="en-IN" dirty="0" err="1"/>
              <a:t>MySql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534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s://lh6.googleusercontent.com/yuT6uuCLww3qSSdwLAKMaYx0G86_P3eeWhhRgxwucX7Z-xAjM650PdoZALEev751M9UMmgrK5nsNsxXTyPq68Z46dxnqLrA1I6GE_ZYfXQbRX5GGZSwO1hl3qt83EybnX7LPP8nmi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1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32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Functional Requirements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4307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IN" b="1" dirty="0"/>
              <a:t>Manage Artist </a:t>
            </a:r>
            <a:r>
              <a:rPr lang="en-IN" dirty="0"/>
              <a:t>:-</a:t>
            </a:r>
          </a:p>
          <a:p>
            <a:pPr lvl="1" fontAlgn="base"/>
            <a:r>
              <a:rPr lang="en-IN" dirty="0"/>
              <a:t>Admin can add, remove, update and view artist details.</a:t>
            </a:r>
          </a:p>
          <a:p>
            <a:pPr lvl="1" fontAlgn="base"/>
            <a:r>
              <a:rPr lang="en-IN" dirty="0"/>
              <a:t>Artist can also handle their own profile.</a:t>
            </a:r>
          </a:p>
          <a:p>
            <a:pPr fontAlgn="base"/>
            <a:r>
              <a:rPr lang="en-IN" b="1" dirty="0"/>
              <a:t>Manage Customer </a:t>
            </a:r>
            <a:r>
              <a:rPr lang="en-IN" dirty="0"/>
              <a:t>:-</a:t>
            </a:r>
          </a:p>
          <a:p>
            <a:pPr lvl="1" fontAlgn="base"/>
            <a:r>
              <a:rPr lang="en-IN" dirty="0"/>
              <a:t>Admin can add, remove, update and view customer.</a:t>
            </a:r>
          </a:p>
          <a:p>
            <a:pPr lvl="1" fontAlgn="base"/>
            <a:r>
              <a:rPr lang="en-IN" dirty="0"/>
              <a:t>Artist can also manage their customers.</a:t>
            </a:r>
          </a:p>
          <a:p>
            <a:pPr lvl="1" fontAlgn="base"/>
            <a:r>
              <a:rPr lang="en-IN" dirty="0"/>
              <a:t>Customer can also handle their own profile.</a:t>
            </a:r>
          </a:p>
          <a:p>
            <a:pPr fontAlgn="base"/>
            <a:r>
              <a:rPr lang="en-IN" b="1" dirty="0"/>
              <a:t>Manage Shop </a:t>
            </a:r>
            <a:r>
              <a:rPr lang="en-IN" dirty="0"/>
              <a:t>:-</a:t>
            </a:r>
          </a:p>
          <a:p>
            <a:pPr lvl="1" fontAlgn="base"/>
            <a:r>
              <a:rPr lang="en-IN" dirty="0"/>
              <a:t>Artist can upload their arts in the shop for selling and also manage the shop details.</a:t>
            </a:r>
          </a:p>
          <a:p>
            <a:pPr fontAlgn="base"/>
            <a:r>
              <a:rPr lang="en-IN" b="1" dirty="0"/>
              <a:t>Order Booking</a:t>
            </a:r>
            <a:r>
              <a:rPr lang="en-IN" dirty="0"/>
              <a:t> :-</a:t>
            </a:r>
          </a:p>
          <a:p>
            <a:pPr lvl="1" fontAlgn="base"/>
            <a:r>
              <a:rPr lang="en-IN" dirty="0"/>
              <a:t>Customer can order the arts from the shop.</a:t>
            </a:r>
          </a:p>
        </p:txBody>
      </p:sp>
    </p:spTree>
    <p:extLst>
      <p:ext uri="{BB962C8B-B14F-4D97-AF65-F5344CB8AC3E}">
        <p14:creationId xmlns:p14="http://schemas.microsoft.com/office/powerpoint/2010/main" val="282931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Functional Requirements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4307"/>
          </a:xfrm>
        </p:spPr>
        <p:txBody>
          <a:bodyPr>
            <a:normAutofit/>
          </a:bodyPr>
          <a:lstStyle/>
          <a:p>
            <a:pPr fontAlgn="base"/>
            <a:r>
              <a:rPr lang="en-IN" b="1" dirty="0"/>
              <a:t>Payment</a:t>
            </a:r>
            <a:r>
              <a:rPr lang="en-IN" dirty="0"/>
              <a:t> :-</a:t>
            </a:r>
          </a:p>
          <a:p>
            <a:pPr lvl="1" fontAlgn="base"/>
            <a:r>
              <a:rPr lang="en-IN" dirty="0"/>
              <a:t>Online payment through </a:t>
            </a:r>
            <a:r>
              <a:rPr lang="en-IN" dirty="0" err="1"/>
              <a:t>PayUMoney</a:t>
            </a:r>
            <a:r>
              <a:rPr lang="en-IN" dirty="0"/>
              <a:t>.</a:t>
            </a:r>
          </a:p>
          <a:p>
            <a:pPr fontAlgn="base"/>
            <a:r>
              <a:rPr lang="en-IN" b="1" dirty="0"/>
              <a:t>Searching</a:t>
            </a:r>
            <a:r>
              <a:rPr lang="en-IN" dirty="0"/>
              <a:t> :-</a:t>
            </a:r>
          </a:p>
          <a:p>
            <a:pPr lvl="1" fontAlgn="base"/>
            <a:r>
              <a:rPr lang="en-IN" dirty="0"/>
              <a:t>Admin, customer and artist can search any Artwork and Artist. </a:t>
            </a:r>
          </a:p>
        </p:txBody>
      </p:sp>
    </p:spTree>
    <p:extLst>
      <p:ext uri="{BB962C8B-B14F-4D97-AF65-F5344CB8AC3E}">
        <p14:creationId xmlns:p14="http://schemas.microsoft.com/office/powerpoint/2010/main" val="38949498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61</TotalTime>
  <Words>2048</Words>
  <Application>Microsoft Office PowerPoint</Application>
  <PresentationFormat>Widescreen</PresentationFormat>
  <Paragraphs>858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Cabin</vt:lpstr>
      <vt:lpstr>Gill Sans MT</vt:lpstr>
      <vt:lpstr>Gallery</vt:lpstr>
      <vt:lpstr>      Online  Art Gallery </vt:lpstr>
      <vt:lpstr>Contents  </vt:lpstr>
      <vt:lpstr>Project Definition  </vt:lpstr>
      <vt:lpstr>Project Objective  </vt:lpstr>
      <vt:lpstr>Project Scope  </vt:lpstr>
      <vt:lpstr>Identification Of Need  </vt:lpstr>
      <vt:lpstr>Technology Used  </vt:lpstr>
      <vt:lpstr>Functional Requirements  </vt:lpstr>
      <vt:lpstr>Functional Requirements  </vt:lpstr>
      <vt:lpstr>Non-Functional Requirements    </vt:lpstr>
      <vt:lpstr>Non-Functional Requirements    </vt:lpstr>
      <vt:lpstr>Modules  </vt:lpstr>
      <vt:lpstr>User Characteristics  </vt:lpstr>
      <vt:lpstr>Use Case Diagram  </vt:lpstr>
      <vt:lpstr>Activity Diagram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Dictionary  </vt:lpstr>
      <vt:lpstr>Artist </vt:lpstr>
      <vt:lpstr>Cont...  </vt:lpstr>
      <vt:lpstr>Cont...  </vt:lpstr>
      <vt:lpstr>Cont...  </vt:lpstr>
      <vt:lpstr>Cont...  </vt:lpstr>
      <vt:lpstr>Cont...  </vt:lpstr>
      <vt:lpstr>Customer  </vt:lpstr>
      <vt:lpstr>Cont...  </vt:lpstr>
      <vt:lpstr>Country   </vt:lpstr>
      <vt:lpstr>State  </vt:lpstr>
      <vt:lpstr>City  </vt:lpstr>
      <vt:lpstr>Category  </vt:lpstr>
      <vt:lpstr>Subject  </vt:lpstr>
      <vt:lpstr>Shop  </vt:lpstr>
      <vt:lpstr>Cont...  </vt:lpstr>
      <vt:lpstr>Cont...  </vt:lpstr>
      <vt:lpstr>Cont...  </vt:lpstr>
      <vt:lpstr>Cont...  </vt:lpstr>
      <vt:lpstr>Cont...  </vt:lpstr>
      <vt:lpstr>Cart  </vt:lpstr>
      <vt:lpstr>Cont…  </vt:lpstr>
      <vt:lpstr>Shop_Order  </vt:lpstr>
      <vt:lpstr>Cont…</vt:lpstr>
      <vt:lpstr>Cont…</vt:lpstr>
      <vt:lpstr>ArtGallery  </vt:lpstr>
      <vt:lpstr>ArtRating  </vt:lpstr>
      <vt:lpstr>ArtistRating  </vt:lpstr>
      <vt:lpstr>User Interfaces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jariwala</dc:creator>
  <cp:lastModifiedBy>KartiK KariyA</cp:lastModifiedBy>
  <cp:revision>84</cp:revision>
  <dcterms:created xsi:type="dcterms:W3CDTF">2016-01-13T19:04:32Z</dcterms:created>
  <dcterms:modified xsi:type="dcterms:W3CDTF">2020-06-03T16:39:20Z</dcterms:modified>
</cp:coreProperties>
</file>